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0" r:id="rId14"/>
    <p:sldId id="268" r:id="rId15"/>
    <p:sldId id="272" r:id="rId16"/>
    <p:sldId id="275" r:id="rId17"/>
    <p:sldId id="279" r:id="rId18"/>
    <p:sldId id="276" r:id="rId19"/>
    <p:sldId id="277" r:id="rId20"/>
    <p:sldId id="278" r:id="rId21"/>
    <p:sldId id="269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8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21.02.2011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Раздел 3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Программирование в среде </a:t>
            </a:r>
            <a:r>
              <a:rPr lang="en-US" dirty="0" smtClean="0"/>
              <a:t>C++ Builder 6.0</a:t>
            </a:r>
            <a:endParaRPr lang="be-B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1604" y="-24"/>
            <a:ext cx="5929354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Вывод сообщений</a:t>
            </a:r>
            <a:endParaRPr lang="be-BY" sz="3000" dirty="0">
              <a:latin typeface="+mn-lt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6560" t="67211" r="26976" b="21875"/>
          <a:stretch>
            <a:fillRect/>
          </a:stretch>
        </p:blipFill>
        <p:spPr bwMode="auto">
          <a:xfrm>
            <a:off x="650054" y="928670"/>
            <a:ext cx="8065350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571472" y="2285992"/>
            <a:ext cx="4500594" cy="378621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sz="2000" dirty="0" smtClean="0"/>
              <a:t>     Второй параметр: </a:t>
            </a:r>
          </a:p>
          <a:p>
            <a:r>
              <a:rPr lang="ru-RU" sz="2000" dirty="0" err="1" smtClean="0"/>
              <a:t>mtConfirmation</a:t>
            </a:r>
            <a:r>
              <a:rPr lang="ru-RU" sz="2000" dirty="0" smtClean="0"/>
              <a:t> (Подтверждение), </a:t>
            </a:r>
          </a:p>
          <a:p>
            <a:r>
              <a:rPr lang="ru-RU" sz="2000" dirty="0" err="1" smtClean="0"/>
              <a:t>mtInformation</a:t>
            </a:r>
            <a:r>
              <a:rPr lang="ru-RU" sz="2000" dirty="0" smtClean="0"/>
              <a:t> (Сообщение),</a:t>
            </a:r>
          </a:p>
          <a:p>
            <a:r>
              <a:rPr lang="ru-RU" sz="2000" dirty="0" err="1" smtClean="0"/>
              <a:t>mtWarning</a:t>
            </a:r>
            <a:r>
              <a:rPr lang="ru-RU" sz="2000" dirty="0" smtClean="0"/>
              <a:t> (Предупреждение), </a:t>
            </a:r>
          </a:p>
          <a:p>
            <a:r>
              <a:rPr lang="ru-RU" sz="2000" dirty="0" err="1" smtClean="0"/>
              <a:t>mtError</a:t>
            </a:r>
            <a:r>
              <a:rPr lang="ru-RU" sz="2000" dirty="0" smtClean="0"/>
              <a:t> (Ошибка). </a:t>
            </a:r>
          </a:p>
          <a:p>
            <a:pPr>
              <a:buNone/>
            </a:pPr>
            <a:r>
              <a:rPr lang="ru-RU" sz="2000" dirty="0" smtClean="0"/>
              <a:t>      Третий параметр:</a:t>
            </a:r>
          </a:p>
          <a:p>
            <a:r>
              <a:rPr lang="ru-RU" sz="2000" dirty="0" err="1" smtClean="0"/>
              <a:t>mbYes</a:t>
            </a:r>
            <a:r>
              <a:rPr lang="ru-RU" sz="2000" dirty="0" smtClean="0"/>
              <a:t> (кнопка </a:t>
            </a:r>
            <a:r>
              <a:rPr lang="ru-RU" sz="2000" dirty="0" err="1" smtClean="0"/>
              <a:t>Yes</a:t>
            </a:r>
            <a:r>
              <a:rPr lang="ru-RU" sz="2000" dirty="0" smtClean="0"/>
              <a:t>), </a:t>
            </a:r>
          </a:p>
          <a:p>
            <a:r>
              <a:rPr lang="ru-RU" sz="2000" dirty="0" err="1" smtClean="0"/>
              <a:t>mbNo</a:t>
            </a:r>
            <a:r>
              <a:rPr lang="ru-RU" sz="2000" dirty="0" smtClean="0"/>
              <a:t> (кнопка </a:t>
            </a:r>
            <a:r>
              <a:rPr lang="ru-RU" sz="2000" dirty="0" err="1" smtClean="0"/>
              <a:t>No</a:t>
            </a:r>
            <a:r>
              <a:rPr lang="ru-RU" sz="2000" dirty="0" smtClean="0"/>
              <a:t>), </a:t>
            </a:r>
          </a:p>
          <a:p>
            <a:r>
              <a:rPr lang="ru-RU" sz="2000" dirty="0" err="1" smtClean="0"/>
              <a:t>mbCancel</a:t>
            </a:r>
            <a:r>
              <a:rPr lang="ru-RU" sz="2000" dirty="0" smtClean="0"/>
              <a:t> (кнопка </a:t>
            </a:r>
            <a:r>
              <a:rPr lang="ru-RU" sz="2000" dirty="0" err="1" smtClean="0"/>
              <a:t>Cancel</a:t>
            </a:r>
            <a:r>
              <a:rPr lang="ru-RU" sz="2000" dirty="0" smtClean="0"/>
              <a:t>), </a:t>
            </a:r>
          </a:p>
          <a:p>
            <a:r>
              <a:rPr lang="ru-RU" sz="2000" dirty="0" err="1" smtClean="0"/>
              <a:t>mbOK</a:t>
            </a:r>
            <a:r>
              <a:rPr lang="ru-RU" sz="2000" dirty="0" smtClean="0"/>
              <a:t> (кнопка OK).</a:t>
            </a:r>
          </a:p>
          <a:p>
            <a:endParaRPr lang="ru-RU" sz="2000" dirty="0" smtClean="0"/>
          </a:p>
          <a:p>
            <a:endParaRPr lang="be-BY" sz="2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 l="29649" t="41016" r="37957" b="52290"/>
          <a:stretch>
            <a:fillRect/>
          </a:stretch>
        </p:blipFill>
        <p:spPr bwMode="auto">
          <a:xfrm>
            <a:off x="1071538" y="5931752"/>
            <a:ext cx="7358114" cy="854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 l="37372" t="40234" r="37372" b="40234"/>
          <a:stretch>
            <a:fillRect/>
          </a:stretch>
        </p:blipFill>
        <p:spPr bwMode="auto">
          <a:xfrm>
            <a:off x="5079210" y="2285992"/>
            <a:ext cx="377907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1604" y="-71462"/>
            <a:ext cx="5929354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Обработка выбранной операции</a:t>
            </a:r>
            <a:endParaRPr lang="be-BY" sz="3000" dirty="0">
              <a:latin typeface="+mn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33492" t="16601" r="28074" b="20898"/>
          <a:stretch>
            <a:fillRect/>
          </a:stretch>
        </p:blipFill>
        <p:spPr bwMode="auto">
          <a:xfrm>
            <a:off x="1643042" y="771507"/>
            <a:ext cx="6500858" cy="594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357290" y="1571612"/>
            <a:ext cx="4429156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1428728" y="1785926"/>
            <a:ext cx="4429156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643042" y="5429264"/>
            <a:ext cx="4429156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1643042" y="5857892"/>
            <a:ext cx="4429156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1643042" y="6215082"/>
            <a:ext cx="4429156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24" y="428604"/>
            <a:ext cx="7786742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Вторая Простая Программа </a:t>
            </a:r>
            <a:br>
              <a:rPr lang="ru-RU" sz="3000" dirty="0" smtClean="0">
                <a:latin typeface="+mn-lt"/>
              </a:rPr>
            </a:br>
            <a:r>
              <a:rPr lang="ru-RU" sz="3000" dirty="0" smtClean="0">
                <a:latin typeface="+mn-lt"/>
              </a:rPr>
              <a:t>(видимость переменных в модулях)</a:t>
            </a:r>
            <a:endParaRPr lang="be-BY" sz="3000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5922" t="21484" r="19290" b="32617"/>
          <a:stretch>
            <a:fillRect/>
          </a:stretch>
        </p:blipFill>
        <p:spPr bwMode="auto">
          <a:xfrm>
            <a:off x="71406" y="1928802"/>
            <a:ext cx="8967749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7290" y="214290"/>
            <a:ext cx="6072230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Подключение модулей вручную</a:t>
            </a:r>
            <a:endParaRPr lang="be-BY" sz="3000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40812" t="37740" r="33565" b="33777"/>
          <a:stretch>
            <a:fillRect/>
          </a:stretch>
        </p:blipFill>
        <p:spPr bwMode="auto">
          <a:xfrm>
            <a:off x="285720" y="1357298"/>
            <a:ext cx="571504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Группа 5"/>
          <p:cNvGrpSpPr/>
          <p:nvPr/>
        </p:nvGrpSpPr>
        <p:grpSpPr>
          <a:xfrm>
            <a:off x="4500562" y="2332330"/>
            <a:ext cx="4357718" cy="4239942"/>
            <a:chOff x="4500562" y="2332330"/>
            <a:chExt cx="4357718" cy="4239942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/>
            <a:srcRect l="36237" t="27344" r="43448" b="37500"/>
            <a:stretch>
              <a:fillRect/>
            </a:stretch>
          </p:blipFill>
          <p:spPr bwMode="auto">
            <a:xfrm>
              <a:off x="4500562" y="2332330"/>
              <a:ext cx="4357718" cy="4239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Овал 4"/>
            <p:cNvSpPr/>
            <p:nvPr/>
          </p:nvSpPr>
          <p:spPr>
            <a:xfrm>
              <a:off x="4786314" y="4214818"/>
              <a:ext cx="2857520" cy="42862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71414"/>
            <a:ext cx="5286412" cy="857256"/>
          </a:xfrm>
        </p:spPr>
        <p:txBody>
          <a:bodyPr>
            <a:noAutofit/>
          </a:bodyPr>
          <a:lstStyle/>
          <a:p>
            <a:r>
              <a:rPr lang="ru-RU" sz="3000" dirty="0" smtClean="0">
                <a:latin typeface="+mn-lt"/>
              </a:rPr>
              <a:t>Описание файла </a:t>
            </a:r>
            <a:r>
              <a:rPr lang="en-US" sz="3000" dirty="0" smtClean="0">
                <a:latin typeface="+mn-lt"/>
              </a:rPr>
              <a:t>Unit1.h</a:t>
            </a:r>
            <a:endParaRPr lang="be-BY" sz="3000" dirty="0">
              <a:latin typeface="+mn-lt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1142976" y="766311"/>
            <a:ext cx="6786610" cy="5963991"/>
            <a:chOff x="1142976" y="766311"/>
            <a:chExt cx="6786610" cy="596399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/>
            <a:srcRect l="36786" t="7812" r="26976" b="35547"/>
            <a:stretch>
              <a:fillRect/>
            </a:stretch>
          </p:blipFill>
          <p:spPr bwMode="auto">
            <a:xfrm>
              <a:off x="1142976" y="766311"/>
              <a:ext cx="6786610" cy="5963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Овал 4"/>
            <p:cNvSpPr/>
            <p:nvPr/>
          </p:nvSpPr>
          <p:spPr>
            <a:xfrm>
              <a:off x="1428728" y="5214950"/>
              <a:ext cx="2571768" cy="142876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662" y="214290"/>
            <a:ext cx="7500990" cy="857256"/>
          </a:xfrm>
        </p:spPr>
        <p:txBody>
          <a:bodyPr>
            <a:noAutofit/>
          </a:bodyPr>
          <a:lstStyle/>
          <a:p>
            <a:r>
              <a:rPr lang="ru-RU" sz="3000" dirty="0" smtClean="0">
                <a:latin typeface="+mn-lt"/>
              </a:rPr>
              <a:t>Видимость переменных в разных модулях</a:t>
            </a:r>
            <a:endParaRPr lang="be-BY" sz="3000" dirty="0">
              <a:latin typeface="+mn-lt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571472" y="1357298"/>
            <a:ext cx="7818435" cy="2357454"/>
            <a:chOff x="571472" y="1357298"/>
            <a:chExt cx="7818435" cy="235745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 l="36786" t="30273" r="29722" b="52149"/>
            <a:stretch>
              <a:fillRect/>
            </a:stretch>
          </p:blipFill>
          <p:spPr bwMode="auto">
            <a:xfrm>
              <a:off x="642910" y="1428736"/>
              <a:ext cx="7746997" cy="2286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Овал 5"/>
            <p:cNvSpPr/>
            <p:nvPr/>
          </p:nvSpPr>
          <p:spPr>
            <a:xfrm>
              <a:off x="571472" y="1357298"/>
              <a:ext cx="1357322" cy="64294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642910" y="3786190"/>
            <a:ext cx="7876040" cy="2571768"/>
            <a:chOff x="642910" y="3786190"/>
            <a:chExt cx="7876040" cy="2571768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/>
            <a:srcRect l="36823" t="30469" r="28587" b="50000"/>
            <a:stretch>
              <a:fillRect/>
            </a:stretch>
          </p:blipFill>
          <p:spPr bwMode="auto">
            <a:xfrm>
              <a:off x="642910" y="3857628"/>
              <a:ext cx="7876040" cy="2500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Овал 6"/>
            <p:cNvSpPr/>
            <p:nvPr/>
          </p:nvSpPr>
          <p:spPr>
            <a:xfrm>
              <a:off x="1571604" y="3786190"/>
              <a:ext cx="1357322" cy="64294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24" y="428604"/>
            <a:ext cx="7786742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Третья Простая Программа </a:t>
            </a:r>
            <a:br>
              <a:rPr lang="ru-RU" sz="3000" dirty="0" smtClean="0">
                <a:latin typeface="+mn-lt"/>
              </a:rPr>
            </a:br>
            <a:r>
              <a:rPr lang="ru-RU" sz="3000" dirty="0" smtClean="0">
                <a:latin typeface="+mn-lt"/>
              </a:rPr>
              <a:t>(пользовательские функции)</a:t>
            </a:r>
            <a:endParaRPr lang="be-BY" sz="3000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4275" t="19531" r="49488" b="42383"/>
          <a:stretch>
            <a:fillRect/>
          </a:stretch>
        </p:blipFill>
        <p:spPr bwMode="auto">
          <a:xfrm>
            <a:off x="1142976" y="1643050"/>
            <a:ext cx="713281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2494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Добавляем в класс прототип своей функции</a:t>
            </a:r>
            <a:endParaRPr lang="be-BY" sz="3000" dirty="0">
              <a:latin typeface="+mn-lt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7452" t="26367" r="26427" b="20898"/>
          <a:stretch>
            <a:fillRect/>
          </a:stretch>
        </p:blipFill>
        <p:spPr bwMode="auto">
          <a:xfrm>
            <a:off x="214283" y="959287"/>
            <a:ext cx="8731310" cy="561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Овал 4"/>
          <p:cNvSpPr/>
          <p:nvPr/>
        </p:nvSpPr>
        <p:spPr>
          <a:xfrm>
            <a:off x="1214414" y="5000636"/>
            <a:ext cx="3429024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786742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Реализация своей функции</a:t>
            </a:r>
            <a:endParaRPr lang="be-BY" sz="3000" dirty="0"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8001" t="26367" r="39605" b="27734"/>
          <a:stretch>
            <a:fillRect/>
          </a:stretch>
        </p:blipFill>
        <p:spPr bwMode="auto">
          <a:xfrm>
            <a:off x="1285852" y="1285860"/>
            <a:ext cx="6500858" cy="517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Овал 4"/>
          <p:cNvSpPr/>
          <p:nvPr/>
        </p:nvSpPr>
        <p:spPr>
          <a:xfrm>
            <a:off x="1285852" y="4714884"/>
            <a:ext cx="4429156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786742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Заполнение массива</a:t>
            </a:r>
            <a:endParaRPr lang="be-BY" sz="3000" dirty="0">
              <a:latin typeface="+mn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9649" t="34180" r="27525" b="18945"/>
          <a:stretch>
            <a:fillRect/>
          </a:stretch>
        </p:blipFill>
        <p:spPr bwMode="auto">
          <a:xfrm>
            <a:off x="223211" y="1214422"/>
            <a:ext cx="8590419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r>
              <a:rPr lang="ru-RU" sz="2800" dirty="0" smtClean="0">
                <a:latin typeface="+mn-lt"/>
              </a:rPr>
              <a:t>Интегрированная среда разработки </a:t>
            </a:r>
            <a:r>
              <a:rPr lang="en-US" sz="2800" dirty="0" smtClean="0">
                <a:latin typeface="+mn-lt"/>
              </a:rPr>
              <a:t>C++ Builder 6.0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3906" r="73" b="6250"/>
          <a:stretch>
            <a:fillRect/>
          </a:stretch>
        </p:blipFill>
        <p:spPr bwMode="auto">
          <a:xfrm>
            <a:off x="142844" y="1428736"/>
            <a:ext cx="890336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24" y="214290"/>
            <a:ext cx="7786742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Обработка и вызов своей функции</a:t>
            </a:r>
            <a:endParaRPr lang="be-BY" sz="3000" dirty="0">
              <a:latin typeface="+mn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9649" t="49805" r="41800" b="24804"/>
          <a:stretch>
            <a:fillRect/>
          </a:stretch>
        </p:blipFill>
        <p:spPr bwMode="auto">
          <a:xfrm>
            <a:off x="1071538" y="1428736"/>
            <a:ext cx="757242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Овал 4"/>
          <p:cNvSpPr/>
          <p:nvPr/>
        </p:nvSpPr>
        <p:spPr>
          <a:xfrm>
            <a:off x="857224" y="3429000"/>
            <a:ext cx="3429024" cy="4286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428604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В заключение:</a:t>
            </a:r>
            <a:endParaRPr lang="be-BY" sz="3000" dirty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571472" y="1285860"/>
            <a:ext cx="8215370" cy="5143536"/>
          </a:xfrm>
        </p:spPr>
        <p:txBody>
          <a:bodyPr>
            <a:noAutofit/>
          </a:bodyPr>
          <a:lstStyle/>
          <a:p>
            <a:pPr algn="just"/>
            <a:r>
              <a:rPr lang="ru-RU" sz="2200" dirty="0" smtClean="0"/>
              <a:t> В описание функций-элементов должна добавляться ссылка на класс с помощью операции разрешения области видимости (</a:t>
            </a:r>
            <a:r>
              <a:rPr lang="ru-RU" sz="2200" b="1" dirty="0" smtClean="0">
                <a:solidFill>
                  <a:srgbClr val="002060"/>
                </a:solidFill>
              </a:rPr>
              <a:t>::</a:t>
            </a:r>
            <a:r>
              <a:rPr lang="ru-RU" sz="2200" dirty="0" smtClean="0"/>
              <a:t>).</a:t>
            </a:r>
          </a:p>
          <a:p>
            <a:pPr algn="just"/>
            <a:r>
              <a:rPr lang="ru-RU" sz="2200" dirty="0" smtClean="0"/>
              <a:t>Функции-элементы объявляются и описываются с применением опции компилятора </a:t>
            </a:r>
            <a:r>
              <a:rPr lang="ru-RU" sz="2200" b="1" dirty="0" err="1" smtClean="0">
                <a:solidFill>
                  <a:srgbClr val="002060"/>
                </a:solidFill>
              </a:rPr>
              <a:t>__fastcall</a:t>
            </a:r>
            <a:r>
              <a:rPr lang="ru-RU" sz="2200" dirty="0" smtClean="0"/>
              <a:t>.</a:t>
            </a:r>
          </a:p>
          <a:p>
            <a:pPr algn="just"/>
            <a:r>
              <a:rPr lang="ru-RU" sz="2200" dirty="0" smtClean="0"/>
              <a:t>В функциях-элементах обращение к другим функциям-элементам и данным-элементам того же класса может осуществляться без указания на объект.</a:t>
            </a:r>
          </a:p>
          <a:p>
            <a:pPr algn="just"/>
            <a:r>
              <a:rPr lang="ru-RU" sz="2200" dirty="0" smtClean="0"/>
              <a:t>В функциях, не являющихся элементами класса данного объекта, доступ к свойствам и методам осуществляется через указатель на объект с помощью операции стрелка (</a:t>
            </a:r>
            <a:r>
              <a:rPr lang="ru-RU" sz="2200" b="1" dirty="0" smtClean="0">
                <a:solidFill>
                  <a:srgbClr val="002060"/>
                </a:solidFill>
              </a:rPr>
              <a:t>-&gt;</a:t>
            </a:r>
            <a:r>
              <a:rPr lang="ru-RU" sz="2200" dirty="0" smtClean="0"/>
              <a:t>) или (значительно реже) с помощью разыменования указателя на объект и операции точка (</a:t>
            </a:r>
            <a:r>
              <a:rPr lang="ru-RU" sz="2200" b="1" dirty="0" smtClean="0">
                <a:solidFill>
                  <a:srgbClr val="002060"/>
                </a:solidFill>
              </a:rPr>
              <a:t>.</a:t>
            </a:r>
            <a:r>
              <a:rPr lang="ru-RU" sz="2200" dirty="0" smtClean="0"/>
              <a:t>).</a:t>
            </a:r>
            <a:endParaRPr lang="be-BY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929718" cy="857256"/>
          </a:xfrm>
        </p:spPr>
        <p:txBody>
          <a:bodyPr>
            <a:noAutofit/>
          </a:bodyPr>
          <a:lstStyle/>
          <a:p>
            <a:r>
              <a:rPr lang="ru-RU" sz="3000" dirty="0" smtClean="0">
                <a:latin typeface="+mn-lt"/>
              </a:rPr>
              <a:t>Содержание файлов проекта: заголовочный файл</a:t>
            </a:r>
            <a:endParaRPr lang="be-BY" sz="3000" dirty="0">
              <a:latin typeface="+mn-lt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1714480" y="785794"/>
            <a:ext cx="5429288" cy="6000792"/>
            <a:chOff x="1714480" y="785794"/>
            <a:chExt cx="5429288" cy="600079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/>
            <a:srcRect l="28001" t="26367" r="41252" b="12109"/>
            <a:stretch>
              <a:fillRect/>
            </a:stretch>
          </p:blipFill>
          <p:spPr bwMode="auto">
            <a:xfrm>
              <a:off x="1928794" y="919740"/>
              <a:ext cx="5214974" cy="5866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" name="Овал 3"/>
            <p:cNvSpPr/>
            <p:nvPr/>
          </p:nvSpPr>
          <p:spPr>
            <a:xfrm>
              <a:off x="1714480" y="785794"/>
              <a:ext cx="1071570" cy="57150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929718" cy="857256"/>
          </a:xfrm>
        </p:spPr>
        <p:txBody>
          <a:bodyPr>
            <a:noAutofit/>
          </a:bodyPr>
          <a:lstStyle/>
          <a:p>
            <a:r>
              <a:rPr lang="ru-RU" sz="3000" dirty="0" smtClean="0">
                <a:latin typeface="+mn-lt"/>
              </a:rPr>
              <a:t>Содержание файлов проекта: заголовочный файл</a:t>
            </a:r>
            <a:endParaRPr lang="be-BY" sz="3000" dirty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7452" t="26367" r="29722" b="16015"/>
          <a:stretch>
            <a:fillRect/>
          </a:stretch>
        </p:blipFill>
        <p:spPr bwMode="auto">
          <a:xfrm>
            <a:off x="714348" y="857231"/>
            <a:ext cx="7572428" cy="572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44" y="-71462"/>
            <a:ext cx="8929718" cy="857256"/>
          </a:xfrm>
        </p:spPr>
        <p:txBody>
          <a:bodyPr>
            <a:noAutofit/>
          </a:bodyPr>
          <a:lstStyle/>
          <a:p>
            <a:r>
              <a:rPr lang="ru-RU" sz="3000" dirty="0" smtClean="0">
                <a:latin typeface="+mn-lt"/>
              </a:rPr>
              <a:t>Содержание файлов проекта: исполняемый файл</a:t>
            </a:r>
            <a:endParaRPr lang="be-BY" sz="30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2511" t="13672" r="18740" b="6250"/>
          <a:stretch>
            <a:fillRect/>
          </a:stretch>
        </p:blipFill>
        <p:spPr bwMode="auto">
          <a:xfrm>
            <a:off x="642910" y="709709"/>
            <a:ext cx="7929618" cy="607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Овал 3"/>
          <p:cNvSpPr/>
          <p:nvPr/>
        </p:nvSpPr>
        <p:spPr>
          <a:xfrm>
            <a:off x="928662" y="571480"/>
            <a:ext cx="1071570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42" y="-24"/>
            <a:ext cx="8929718" cy="857256"/>
          </a:xfrm>
        </p:spPr>
        <p:txBody>
          <a:bodyPr>
            <a:noAutofit/>
          </a:bodyPr>
          <a:lstStyle/>
          <a:p>
            <a:r>
              <a:rPr lang="ru-RU" sz="3000" dirty="0" smtClean="0">
                <a:latin typeface="+mn-lt"/>
              </a:rPr>
              <a:t>Содержание файлов проекта: файл модуля</a:t>
            </a:r>
            <a:endParaRPr lang="be-BY" sz="3000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8001" t="26367" r="41252" b="31640"/>
          <a:stretch>
            <a:fillRect/>
          </a:stretch>
        </p:blipFill>
        <p:spPr bwMode="auto">
          <a:xfrm>
            <a:off x="2071670" y="1000108"/>
            <a:ext cx="4929222" cy="378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571472" y="4572008"/>
            <a:ext cx="821537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200" dirty="0" smtClean="0"/>
          </a:p>
          <a:p>
            <a:pPr algn="just"/>
            <a:r>
              <a:rPr lang="ru-RU" sz="2200" dirty="0" smtClean="0"/>
              <a:t>Опция </a:t>
            </a:r>
            <a:r>
              <a:rPr lang="ru-RU" sz="2200" b="1" dirty="0" err="1" smtClean="0">
                <a:solidFill>
                  <a:srgbClr val="002060"/>
                </a:solidFill>
              </a:rPr>
              <a:t>__fastcall</a:t>
            </a:r>
            <a:r>
              <a:rPr lang="ru-RU" sz="2200" b="1" dirty="0" smtClean="0">
                <a:solidFill>
                  <a:srgbClr val="002060"/>
                </a:solidFill>
              </a:rPr>
              <a:t> </a:t>
            </a:r>
            <a:r>
              <a:rPr lang="ru-RU" sz="2200" dirty="0" smtClean="0"/>
              <a:t>влияет на процесс компиляции и обеспечивает передачу параметров функции в быстрые регистры, что ускоряет вызов функции. Для функций-элементов классов эту опцию следует указывать всегда. Для других функций ее можно указывать, а можно и не указывать. </a:t>
            </a:r>
          </a:p>
        </p:txBody>
      </p:sp>
      <p:sp>
        <p:nvSpPr>
          <p:cNvPr id="6" name="Овал 5"/>
          <p:cNvSpPr/>
          <p:nvPr/>
        </p:nvSpPr>
        <p:spPr>
          <a:xfrm>
            <a:off x="1928794" y="857232"/>
            <a:ext cx="1071570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428604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Первая Простая Программа </a:t>
            </a:r>
            <a:br>
              <a:rPr lang="ru-RU" sz="3000" dirty="0" smtClean="0">
                <a:latin typeface="+mn-lt"/>
              </a:rPr>
            </a:br>
            <a:r>
              <a:rPr lang="ru-RU" sz="3000" dirty="0" smtClean="0">
                <a:latin typeface="+mn-lt"/>
              </a:rPr>
              <a:t>(ввод/вывод чисел)</a:t>
            </a:r>
            <a:endParaRPr lang="be-BY" sz="3000" dirty="0"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4275" t="19531" r="41252" b="35547"/>
          <a:stretch>
            <a:fillRect/>
          </a:stretch>
        </p:blipFill>
        <p:spPr bwMode="auto">
          <a:xfrm>
            <a:off x="1333995" y="1571612"/>
            <a:ext cx="6667029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428604"/>
            <a:ext cx="5286412" cy="857256"/>
          </a:xfrm>
        </p:spPr>
        <p:txBody>
          <a:bodyPr>
            <a:noAutofit/>
          </a:bodyPr>
          <a:lstStyle/>
          <a:p>
            <a:r>
              <a:rPr lang="ru-RU" sz="3000" dirty="0" smtClean="0">
                <a:latin typeface="+mn-lt"/>
              </a:rPr>
              <a:t>Создание формы и выход</a:t>
            </a:r>
            <a:endParaRPr lang="be-BY" sz="3000" dirty="0">
              <a:latin typeface="+mn-lt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 l="38433" t="41016" r="29722" b="21875"/>
          <a:stretch>
            <a:fillRect/>
          </a:stretch>
        </p:blipFill>
        <p:spPr bwMode="auto">
          <a:xfrm>
            <a:off x="1142976" y="1500174"/>
            <a:ext cx="7087347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1604" y="214290"/>
            <a:ext cx="5929354" cy="857256"/>
          </a:xfrm>
        </p:spPr>
        <p:txBody>
          <a:bodyPr>
            <a:noAutofit/>
          </a:bodyPr>
          <a:lstStyle/>
          <a:p>
            <a:r>
              <a:rPr lang="ru-RU" sz="3000" dirty="0" smtClean="0">
                <a:latin typeface="+mn-lt"/>
              </a:rPr>
              <a:t>Обработка вводимых значений</a:t>
            </a:r>
            <a:endParaRPr lang="be-BY" sz="3000" dirty="0">
              <a:latin typeface="+mn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36237" t="31250" r="16544" b="15039"/>
          <a:stretch>
            <a:fillRect/>
          </a:stretch>
        </p:blipFill>
        <p:spPr bwMode="auto">
          <a:xfrm>
            <a:off x="196098" y="1142984"/>
            <a:ext cx="8824542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200</TotalTime>
  <Words>263</Words>
  <PresentationFormat>Экран (4:3)</PresentationFormat>
  <Paragraphs>38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Солнцестояние</vt:lpstr>
      <vt:lpstr>Раздел 3</vt:lpstr>
      <vt:lpstr>Интегрированная среда разработки C++ Builder 6.0</vt:lpstr>
      <vt:lpstr>Содержание файлов проекта: заголовочный файл</vt:lpstr>
      <vt:lpstr>Содержание файлов проекта: заголовочный файл</vt:lpstr>
      <vt:lpstr>Содержание файлов проекта: исполняемый файл</vt:lpstr>
      <vt:lpstr>Содержание файлов проекта: файл модуля</vt:lpstr>
      <vt:lpstr>Первая Простая Программа  (ввод/вывод чисел)</vt:lpstr>
      <vt:lpstr>Создание формы и выход</vt:lpstr>
      <vt:lpstr>Обработка вводимых значений</vt:lpstr>
      <vt:lpstr>Вывод сообщений</vt:lpstr>
      <vt:lpstr>Обработка выбранной операции</vt:lpstr>
      <vt:lpstr>Вторая Простая Программа  (видимость переменных в модулях)</vt:lpstr>
      <vt:lpstr>Подключение модулей вручную</vt:lpstr>
      <vt:lpstr>Описание файла Unit1.h</vt:lpstr>
      <vt:lpstr>Видимость переменных в разных модулях</vt:lpstr>
      <vt:lpstr>Третья Простая Программа  (пользовательские функции)</vt:lpstr>
      <vt:lpstr>Добавляем в класс прототип своей функции</vt:lpstr>
      <vt:lpstr>Реализация своей функции</vt:lpstr>
      <vt:lpstr>Заполнение массива</vt:lpstr>
      <vt:lpstr>Обработка и вызов своей функции</vt:lpstr>
      <vt:lpstr>В заключение: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3</dc:title>
  <cp:lastModifiedBy>Надя</cp:lastModifiedBy>
  <cp:revision>25</cp:revision>
  <dcterms:modified xsi:type="dcterms:W3CDTF">2011-02-21T07:10:49Z</dcterms:modified>
</cp:coreProperties>
</file>